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Alike" charset="1" panose="02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CB6CE6"/>
                </a:solidFill>
                <a:latin typeface="Alike"/>
                <a:ea typeface="Alike"/>
                <a:cs typeface="Alike"/>
                <a:sym typeface="Alike"/>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1421" t="0" r="-21421"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44442"/>
            <a:ext cx="7818239" cy="2447925"/>
          </a:xfrm>
          <a:prstGeom prst="rect">
            <a:avLst/>
          </a:prstGeom>
        </p:spPr>
        <p:txBody>
          <a:bodyPr anchor="t" rtlCol="false" tIns="0" lIns="0" bIns="0" rIns="0">
            <a:spAutoFit/>
          </a:bodyPr>
          <a:lstStyle/>
          <a:p>
            <a:pPr algn="ctr">
              <a:lnSpc>
                <a:spcPts val="6480"/>
              </a:lnSpc>
            </a:pPr>
            <a:r>
              <a:rPr lang="en-US" sz="5400">
                <a:solidFill>
                  <a:srgbClr val="FFDE59"/>
                </a:solidFill>
                <a:latin typeface="Alike"/>
                <a:ea typeface="Alike"/>
                <a:cs typeface="Alike"/>
                <a:sym typeface="Alike"/>
              </a:rPr>
              <a:t>Website Design and </a:t>
            </a:r>
          </a:p>
          <a:p>
            <a:pPr algn="ctr">
              <a:lnSpc>
                <a:spcPts val="6480"/>
              </a:lnSpc>
            </a:pPr>
            <a:r>
              <a:rPr lang="en-US" sz="5400">
                <a:solidFill>
                  <a:srgbClr val="FFDE59"/>
                </a:solidFill>
                <a:latin typeface="Alike"/>
                <a:ea typeface="Alike"/>
                <a:cs typeface="Alike"/>
                <a:sym typeface="Alike"/>
              </a:rPr>
              <a:t>Development </a:t>
            </a:r>
          </a:p>
          <a:p>
            <a:pPr algn="ctr">
              <a:lnSpc>
                <a:spcPts val="6480"/>
              </a:lnSpc>
            </a:pPr>
            <a:r>
              <a:rPr lang="en-US" sz="5400">
                <a:solidFill>
                  <a:srgbClr val="FFDE59"/>
                </a:solidFill>
                <a:latin typeface="Alike"/>
                <a:ea typeface="Alike"/>
                <a:cs typeface="Alike"/>
                <a:sym typeface="Alike"/>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80756"/>
            <a:ext cx="5863828" cy="1011809"/>
          </a:xfrm>
          <a:prstGeom prst="rect">
            <a:avLst/>
          </a:prstGeom>
        </p:spPr>
        <p:txBody>
          <a:bodyPr anchor="t" rtlCol="false" tIns="0" lIns="0" bIns="0" rIns="0">
            <a:spAutoFit/>
          </a:bodyPr>
          <a:lstStyle/>
          <a:p>
            <a:pPr algn="ctr">
              <a:lnSpc>
                <a:spcPts val="4104"/>
              </a:lnSpc>
            </a:pPr>
            <a:r>
              <a:rPr lang="en-US" sz="2565">
                <a:solidFill>
                  <a:srgbClr val="38B6FF"/>
                </a:solidFill>
                <a:latin typeface="Alike"/>
                <a:ea typeface="Alike"/>
                <a:cs typeface="Alike"/>
                <a:sym typeface="Alike"/>
              </a:rPr>
              <a:t> Web Design &amp; Web Development </a:t>
            </a:r>
          </a:p>
          <a:p>
            <a:pPr algn="ctr">
              <a:lnSpc>
                <a:spcPts val="4160"/>
              </a:lnSpc>
            </a:pPr>
            <a:r>
              <a:rPr lang="en-US" sz="2600">
                <a:solidFill>
                  <a:srgbClr val="38B6FF"/>
                </a:solidFill>
                <a:latin typeface="Alike"/>
                <a:ea typeface="Alike"/>
                <a:cs typeface="Alike"/>
                <a:sym typeface="Alike"/>
              </a:rPr>
              <a:t>Company in Bangalore, India</a:t>
            </a:r>
          </a:p>
        </p:txBody>
      </p:sp>
      <p:sp>
        <p:nvSpPr>
          <p:cNvPr name="TextBox 11" id="11"/>
          <p:cNvSpPr txBox="true"/>
          <p:nvPr/>
        </p:nvSpPr>
        <p:spPr>
          <a:xfrm rot="0">
            <a:off x="11949261" y="6290480"/>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Alike"/>
                <a:ea typeface="Alike"/>
                <a:cs typeface="Alike"/>
                <a:sym typeface="Alike"/>
              </a:rPr>
              <a:t>www.quorawebsolution.com</a:t>
            </a:r>
          </a:p>
          <a:p>
            <a:pPr algn="ctr">
              <a:lnSpc>
                <a:spcPts val="4160"/>
              </a:lnSpc>
            </a:pPr>
            <a:r>
              <a:rPr lang="en-US" sz="2600">
                <a:solidFill>
                  <a:srgbClr val="FFFFFF"/>
                </a:solidFill>
                <a:latin typeface="Alike"/>
                <a:ea typeface="Alike"/>
                <a:cs typeface="Alike"/>
                <a:sym typeface="Alike"/>
              </a:rPr>
              <a:t>+91 9986 056 909</a:t>
            </a:r>
          </a:p>
          <a:p>
            <a:pPr algn="ctr">
              <a:lnSpc>
                <a:spcPts val="4160"/>
              </a:lnSpc>
            </a:pPr>
            <a:r>
              <a:rPr lang="en-US" sz="2600">
                <a:solidFill>
                  <a:srgbClr val="FFFFFF"/>
                </a:solidFill>
                <a:latin typeface="Alike"/>
                <a:ea typeface="Alike"/>
                <a:cs typeface="Alike"/>
                <a:sym typeface="Alike"/>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Alike"/>
                <a:ea typeface="Alike"/>
                <a:cs typeface="Alike"/>
                <a:sym typeface="Alike"/>
              </a:rPr>
              <a:t>24A, 1st Main Rd, Chandra Reddy </a:t>
            </a:r>
          </a:p>
          <a:p>
            <a:pPr algn="ctr">
              <a:lnSpc>
                <a:spcPts val="4160"/>
              </a:lnSpc>
            </a:pPr>
            <a:r>
              <a:rPr lang="en-US" sz="2600">
                <a:solidFill>
                  <a:srgbClr val="FFFFFF"/>
                </a:solidFill>
                <a:latin typeface="Alike"/>
                <a:ea typeface="Alike"/>
                <a:cs typeface="Alike"/>
                <a:sym typeface="Alike"/>
              </a:rPr>
              <a:t>Layout, Koramangala 4th Block, </a:t>
            </a:r>
          </a:p>
          <a:p>
            <a:pPr algn="ctr">
              <a:lnSpc>
                <a:spcPts val="4160"/>
              </a:lnSpc>
            </a:pPr>
            <a:r>
              <a:rPr lang="en-US" sz="2600">
                <a:solidFill>
                  <a:srgbClr val="FFFFFF"/>
                </a:solidFill>
                <a:latin typeface="Alike"/>
                <a:ea typeface="Alike"/>
                <a:cs typeface="Alike"/>
                <a:sym typeface="Alike"/>
              </a:rPr>
              <a:t>Koramangala, Bengaluru, </a:t>
            </a:r>
          </a:p>
          <a:p>
            <a:pPr algn="ctr">
              <a:lnSpc>
                <a:spcPts val="4160"/>
              </a:lnSpc>
            </a:pPr>
            <a:r>
              <a:rPr lang="en-US" sz="2600">
                <a:solidFill>
                  <a:srgbClr val="FFFFFF"/>
                </a:solidFill>
                <a:latin typeface="Alike"/>
                <a:ea typeface="Alike"/>
                <a:cs typeface="Alike"/>
                <a:sym typeface="Alik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1914821"/>
            <a:ext cx="18288000" cy="3847465"/>
          </a:xfrm>
          <a:prstGeom prst="rect">
            <a:avLst/>
          </a:prstGeom>
        </p:spPr>
        <p:txBody>
          <a:bodyPr anchor="t" rtlCol="false" tIns="0" lIns="0" bIns="0" rIns="0">
            <a:spAutoFit/>
          </a:bodyPr>
          <a:lstStyle/>
          <a:p>
            <a:pPr algn="ctr" marL="690881" indent="-345440" lvl="1">
              <a:lnSpc>
                <a:spcPts val="5120"/>
              </a:lnSpc>
              <a:buFont typeface="Arial"/>
              <a:buChar char="•"/>
            </a:pP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Competitive Advantage: Stay ahead of y</a:t>
            </a:r>
            <a:r>
              <a:rPr lang="en-US" sz="3200">
                <a:solidFill>
                  <a:srgbClr val="D9D9D9"/>
                </a:solidFill>
                <a:latin typeface="Alike"/>
                <a:ea typeface="Alike"/>
                <a:cs typeface="Alike"/>
                <a:sym typeface="Alike"/>
              </a:rPr>
              <a:t>our competitors with a modern and innovative website.</a:t>
            </a:r>
          </a:p>
          <a:p>
            <a:pPr algn="ctr">
              <a:lnSpc>
                <a:spcPts val="5120"/>
              </a:lnSpc>
              <a:spcBef>
                <a:spcPct val="0"/>
              </a:spcBef>
            </a:pPr>
            <a:r>
              <a:rPr lang="en-US" sz="3200">
                <a:solidFill>
                  <a:srgbClr val="D9D9D9"/>
                </a:solidFill>
                <a:latin typeface="Alike"/>
                <a:ea typeface="Alike"/>
                <a:cs typeface="Alike"/>
                <a:sym typeface="Alike"/>
              </a:rPr>
              <a:t>In conclusion, investing in a high-quality website is an investment in your business's future. By choosing a cutting-edge website design and development company, you can ensure that your online presence is both visually appealing and functionally superior, helping you achieve your business goals.</a:t>
            </a:r>
          </a:p>
        </p:txBody>
      </p:sp>
      <p:sp>
        <p:nvSpPr>
          <p:cNvPr name="TextBox 3" id="3"/>
          <p:cNvSpPr txBox="true"/>
          <p:nvPr/>
        </p:nvSpPr>
        <p:spPr>
          <a:xfrm rot="0">
            <a:off x="0" y="6439535"/>
            <a:ext cx="18288000" cy="3847465"/>
          </a:xfrm>
          <a:prstGeom prst="rect">
            <a:avLst/>
          </a:prstGeom>
        </p:spPr>
        <p:txBody>
          <a:bodyPr anchor="t" rtlCol="false" tIns="0" lIns="0" bIns="0" rIns="0">
            <a:spAutoFit/>
          </a:bodyPr>
          <a:lstStyle/>
          <a:p>
            <a:pPr algn="ctr">
              <a:lnSpc>
                <a:spcPts val="5120"/>
              </a:lnSpc>
            </a:pPr>
            <a:r>
              <a:rPr lang="en-US" sz="3200">
                <a:solidFill>
                  <a:srgbClr val="D9D9D9"/>
                </a:solidFill>
                <a:latin typeface="Alike"/>
                <a:ea typeface="Alike"/>
                <a:cs typeface="Alike"/>
                <a:sym typeface="Alike"/>
              </a:rPr>
              <a:t>Unveiling the Digital Architects: Top Website Design and Development Companies Reshaping the Online Landscape</a:t>
            </a:r>
          </a:p>
          <a:p>
            <a:pPr algn="ctr">
              <a:lnSpc>
                <a:spcPts val="5120"/>
              </a:lnSpc>
              <a:spcBef>
                <a:spcPct val="0"/>
              </a:spcBef>
            </a:pPr>
            <a:r>
              <a:rPr lang="en-US" sz="3200">
                <a:solidFill>
                  <a:srgbClr val="D9D9D9"/>
                </a:solidFill>
                <a:latin typeface="Alike"/>
                <a:ea typeface="Alike"/>
                <a:cs typeface="Alike"/>
                <a:sym typeface="Alike"/>
              </a:rPr>
              <a:t>In today's digital age, a strong online presence is no longer a luxury but a necessity. A well-designed and developed website can significantly impact your brand's image, customer engagement, and overall business success.</a:t>
            </a:r>
          </a:p>
          <a:p>
            <a:pPr algn="ctr">
              <a:lnSpc>
                <a:spcPts val="5120"/>
              </a:lnSpc>
              <a:spcBef>
                <a:spcPct val="0"/>
              </a:spcBef>
            </a:pPr>
          </a:p>
        </p:txBody>
      </p:sp>
      <p:sp>
        <p:nvSpPr>
          <p:cNvPr name="TextBox 4" id="4"/>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1283059"/>
            <a:ext cx="18288000" cy="8381365"/>
          </a:xfrm>
          <a:prstGeom prst="rect">
            <a:avLst/>
          </a:prstGeom>
        </p:spPr>
        <p:txBody>
          <a:bodyPr anchor="t" rtlCol="false" tIns="0" lIns="0" bIns="0" rIns="0">
            <a:spAutoFit/>
          </a:bodyPr>
          <a:lstStyle/>
          <a:p>
            <a:pPr algn="ctr">
              <a:lnSpc>
                <a:spcPts val="5120"/>
              </a:lnSpc>
            </a:pPr>
            <a:r>
              <a:rPr lang="en-US" sz="3200">
                <a:solidFill>
                  <a:srgbClr val="D9D9D9"/>
                </a:solidFill>
                <a:latin typeface="Alike"/>
                <a:ea typeface="Alike"/>
                <a:cs typeface="Alike"/>
                <a:sym typeface="Alike"/>
              </a:rPr>
              <a:t> To stay ahead of the curve, it's crucial to partner with a top-tier website design and development company.</a:t>
            </a:r>
          </a:p>
          <a:p>
            <a:pPr algn="ctr">
              <a:lnSpc>
                <a:spcPts val="5120"/>
              </a:lnSpc>
            </a:pPr>
            <a:r>
              <a:rPr lang="en-US" sz="3200">
                <a:solidFill>
                  <a:srgbClr val="D9D9D9"/>
                </a:solidFill>
                <a:latin typeface="Alike"/>
                <a:ea typeface="Alike"/>
                <a:cs typeface="Alike"/>
                <a:sym typeface="Alike"/>
              </a:rPr>
              <a:t>The Power of a Well-Crafted Website</a:t>
            </a:r>
          </a:p>
          <a:p>
            <a:pPr algn="ctr">
              <a:lnSpc>
                <a:spcPts val="5120"/>
              </a:lnSpc>
            </a:pPr>
            <a:r>
              <a:rPr lang="en-US" sz="3200">
                <a:solidFill>
                  <a:srgbClr val="D9D9D9"/>
                </a:solidFill>
                <a:latin typeface="Alike"/>
                <a:ea typeface="Alike"/>
                <a:cs typeface="Alike"/>
                <a:sym typeface="Alike"/>
              </a:rPr>
              <a:t>A well-designed website offers numerous benefits:</a:t>
            </a:r>
          </a:p>
          <a:p>
            <a:pPr algn="ctr" marL="690881" indent="-345440" lvl="1">
              <a:lnSpc>
                <a:spcPts val="5120"/>
              </a:lnSpc>
              <a:buFont typeface="Arial"/>
              <a:buChar char="•"/>
            </a:pPr>
            <a:r>
              <a:rPr lang="en-US" sz="3200">
                <a:solidFill>
                  <a:srgbClr val="D9D9D9"/>
                </a:solidFill>
                <a:latin typeface="Alike"/>
                <a:ea typeface="Alike"/>
                <a:cs typeface="Alike"/>
                <a:sym typeface="Alike"/>
              </a:rPr>
              <a:t>Enhanced Brand Image: A visually appealing and professional website can elevate your brand's credibility.</a:t>
            </a:r>
          </a:p>
          <a:p>
            <a:pPr algn="ctr" marL="690881" indent="-345440" lvl="1">
              <a:lnSpc>
                <a:spcPts val="5120"/>
              </a:lnSpc>
              <a:buFont typeface="Arial"/>
              <a:buChar char="•"/>
            </a:pPr>
            <a:r>
              <a:rPr lang="en-US" sz="3200">
                <a:solidFill>
                  <a:srgbClr val="D9D9D9"/>
                </a:solidFill>
                <a:latin typeface="Alike"/>
                <a:ea typeface="Alike"/>
                <a:cs typeface="Alike"/>
                <a:sym typeface="Alike"/>
              </a:rPr>
              <a:t>Improved User Experience: A user-friendly website can increase engagement, reduce bounce rates, and boost conversions.</a:t>
            </a:r>
          </a:p>
          <a:p>
            <a:pPr algn="ctr" marL="690881" indent="-345440" lvl="1">
              <a:lnSpc>
                <a:spcPts val="5120"/>
              </a:lnSpc>
              <a:buFont typeface="Arial"/>
              <a:buChar char="•"/>
            </a:pPr>
            <a:r>
              <a:rPr lang="en-US" sz="3200">
                <a:solidFill>
                  <a:srgbClr val="D9D9D9"/>
                </a:solidFill>
                <a:latin typeface="Alike"/>
                <a:ea typeface="Alike"/>
                <a:cs typeface="Alike"/>
                <a:sym typeface="Alike"/>
              </a:rPr>
              <a:t>Increased Online Visibility: Effective SEO strategies can help you attract more organic traffic and generate more leads.</a:t>
            </a:r>
          </a:p>
          <a:p>
            <a:pPr algn="ctr" marL="690881" indent="-345440" lvl="1">
              <a:lnSpc>
                <a:spcPts val="5120"/>
              </a:lnSpc>
              <a:buFont typeface="Arial"/>
              <a:buChar char="•"/>
            </a:pPr>
            <a:r>
              <a:rPr lang="en-US" sz="3200">
                <a:solidFill>
                  <a:srgbClr val="D9D9D9"/>
                </a:solidFill>
                <a:latin typeface="Alike"/>
                <a:ea typeface="Alike"/>
                <a:cs typeface="Alike"/>
                <a:sym typeface="Alike"/>
              </a:rPr>
              <a:t>Higher Conversion Rates: A well-optimized website can drive more sales and revenue.</a:t>
            </a:r>
          </a:p>
          <a:p>
            <a:pPr algn="ctr" marL="690881" indent="-345440" lvl="1">
              <a:lnSpc>
                <a:spcPts val="5120"/>
              </a:lnSpc>
              <a:buFont typeface="Arial"/>
              <a:buChar char="•"/>
            </a:pPr>
            <a:r>
              <a:rPr lang="en-US" sz="3200">
                <a:solidFill>
                  <a:srgbClr val="D9D9D9"/>
                </a:solidFill>
                <a:latin typeface="Alike"/>
                <a:ea typeface="Alike"/>
                <a:cs typeface="Alike"/>
                <a:sym typeface="Alike"/>
              </a:rPr>
              <a:t>Competitive Advantage: Stay ahead of your competitors with a modern and innovative website.</a:t>
            </a:r>
          </a:p>
          <a:p>
            <a:pPr algn="ctr">
              <a:lnSpc>
                <a:spcPts val="5120"/>
              </a:lnSpc>
              <a:spcBef>
                <a:spcPct val="0"/>
              </a:spcBef>
            </a:pPr>
            <a:r>
              <a:rPr lang="en-US" sz="3200">
                <a:solidFill>
                  <a:srgbClr val="D9D9D9"/>
                </a:solidFill>
                <a:latin typeface="Alike"/>
                <a:ea typeface="Alike"/>
                <a:cs typeface="Alike"/>
                <a:sym typeface="Alike"/>
              </a:rPr>
              <a:t>Key Factors to Consider When Choosing a Website Design and Development Company</a:t>
            </a: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1905635"/>
            <a:ext cx="18288000" cy="8381365"/>
          </a:xfrm>
          <a:prstGeom prst="rect">
            <a:avLst/>
          </a:prstGeom>
        </p:spPr>
        <p:txBody>
          <a:bodyPr anchor="t" rtlCol="false" tIns="0" lIns="0" bIns="0" rIns="0">
            <a:spAutoFit/>
          </a:bodyPr>
          <a:lstStyle/>
          <a:p>
            <a:pPr algn="ctr">
              <a:lnSpc>
                <a:spcPts val="5120"/>
              </a:lnSpc>
            </a:pPr>
          </a:p>
          <a:p>
            <a:pPr algn="ctr">
              <a:lnSpc>
                <a:spcPts val="5120"/>
              </a:lnSpc>
            </a:pPr>
            <a:r>
              <a:rPr lang="en-US" sz="3200">
                <a:solidFill>
                  <a:srgbClr val="D9D9D9"/>
                </a:solidFill>
                <a:latin typeface="Alike"/>
                <a:ea typeface="Alike"/>
                <a:cs typeface="Alike"/>
                <a:sym typeface="Alike"/>
              </a:rPr>
              <a:t>When selecting a company to handle your website project, consider the following factors:</a:t>
            </a:r>
          </a:p>
          <a:p>
            <a:pPr algn="ctr" marL="690881" indent="-345440" lvl="1">
              <a:lnSpc>
                <a:spcPts val="5120"/>
              </a:lnSpc>
              <a:buFont typeface="Arial"/>
              <a:buChar char="•"/>
            </a:pPr>
            <a:r>
              <a:rPr lang="en-US" sz="3200">
                <a:solidFill>
                  <a:srgbClr val="D9D9D9"/>
                </a:solidFill>
                <a:latin typeface="Alike"/>
                <a:ea typeface="Alike"/>
                <a:cs typeface="Alike"/>
                <a:sym typeface="Alike"/>
              </a:rPr>
              <a:t>Expertise and Experience: Look for a company with a proven track record of delivering high-quality websites across diverse industries.</a:t>
            </a:r>
          </a:p>
          <a:p>
            <a:pPr algn="ctr" marL="690881" indent="-345440" lvl="1">
              <a:lnSpc>
                <a:spcPts val="5120"/>
              </a:lnSpc>
              <a:buFont typeface="Arial"/>
              <a:buChar char="•"/>
            </a:pPr>
            <a:r>
              <a:rPr lang="en-US" sz="3200">
                <a:solidFill>
                  <a:srgbClr val="D9D9D9"/>
                </a:solidFill>
                <a:latin typeface="Alike"/>
                <a:ea typeface="Alike"/>
                <a:cs typeface="Alike"/>
                <a:sym typeface="Alike"/>
              </a:rPr>
              <a:t>Creative Design Skills: A strong design team can create visually appealing and user-friendly websites that align with your brand's identity.</a:t>
            </a:r>
          </a:p>
          <a:p>
            <a:pPr algn="ctr" marL="690881" indent="-345440" lvl="1">
              <a:lnSpc>
                <a:spcPts val="5120"/>
              </a:lnSpc>
              <a:buFont typeface="Arial"/>
              <a:buChar char="•"/>
            </a:pPr>
            <a:r>
              <a:rPr lang="en-US" sz="3200">
                <a:solidFill>
                  <a:srgbClr val="D9D9D9"/>
                </a:solidFill>
                <a:latin typeface="Alike"/>
                <a:ea typeface="Alike"/>
                <a:cs typeface="Alike"/>
                <a:sym typeface="Alike"/>
              </a:rPr>
              <a:t>Technical Proficiency: Ensure the company has the latest technical skills to implement the latest web technologies and frameworks.</a:t>
            </a:r>
          </a:p>
          <a:p>
            <a:pPr algn="ctr" marL="690881" indent="-345440" lvl="1">
              <a:lnSpc>
                <a:spcPts val="5120"/>
              </a:lnSpc>
              <a:buFont typeface="Arial"/>
              <a:buChar char="•"/>
            </a:pPr>
            <a:r>
              <a:rPr lang="en-US" sz="3200">
                <a:solidFill>
                  <a:srgbClr val="D9D9D9"/>
                </a:solidFill>
                <a:latin typeface="Alike"/>
                <a:ea typeface="Alike"/>
                <a:cs typeface="Alike"/>
                <a:sym typeface="Alike"/>
              </a:rPr>
              <a:t>SEO Expertise: A website optimized for search engines can drive organic traffic and improve your online visibility.</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Responsive Design: </a:t>
            </a:r>
            <a:r>
              <a:rPr lang="en-US" sz="3200">
                <a:solidFill>
                  <a:srgbClr val="D9D9D9"/>
                </a:solidFill>
                <a:latin typeface="Alike"/>
                <a:ea typeface="Alike"/>
                <a:cs typeface="Alike"/>
                <a:sym typeface="Alike"/>
              </a:rPr>
              <a:t>Your website should be accessible and look great on all devices, from desktops to smartphones.</a:t>
            </a:r>
          </a:p>
          <a:p>
            <a:pPr algn="ctr">
              <a:lnSpc>
                <a:spcPts val="5120"/>
              </a:lnSpc>
              <a:spcBef>
                <a:spcPct val="0"/>
              </a:spcBef>
            </a:pP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25448"/>
            <a:ext cx="18288000" cy="6719570"/>
          </a:xfrm>
          <a:prstGeom prst="rect">
            <a:avLst/>
          </a:prstGeom>
        </p:spPr>
        <p:txBody>
          <a:bodyPr anchor="t" rtlCol="false" tIns="0" lIns="0" bIns="0" rIns="0">
            <a:spAutoFit/>
          </a:bodyPr>
          <a:lstStyle/>
          <a:p>
            <a:pPr algn="ctr" marL="690881" indent="-345440" lvl="1">
              <a:lnSpc>
                <a:spcPts val="4480"/>
              </a:lnSpc>
              <a:buFont typeface="Arial"/>
              <a:buChar char="•"/>
            </a:pPr>
          </a:p>
          <a:p>
            <a:pPr algn="ctr" marL="690881" indent="-345440" lvl="1">
              <a:lnSpc>
                <a:spcPts val="4480"/>
              </a:lnSpc>
              <a:buFont typeface="Arial"/>
              <a:buChar char="•"/>
            </a:pPr>
            <a:r>
              <a:rPr lang="en-US" sz="3200">
                <a:solidFill>
                  <a:srgbClr val="D9D9D9"/>
                </a:solidFill>
                <a:latin typeface="Alike"/>
                <a:ea typeface="Alike"/>
                <a:cs typeface="Alike"/>
                <a:sym typeface="Alike"/>
              </a:rPr>
              <a:t>E-commerce Capabilities: If you plan to sell products or services online, the company should have expertise in developing secure and efficient e-commerce platforms.</a:t>
            </a:r>
          </a:p>
          <a:p>
            <a:pPr algn="ctr" marL="690881" indent="-345440" lvl="1">
              <a:lnSpc>
                <a:spcPts val="4480"/>
              </a:lnSpc>
              <a:buFont typeface="Arial"/>
              <a:buChar char="•"/>
            </a:pPr>
            <a:r>
              <a:rPr lang="en-US" sz="3200">
                <a:solidFill>
                  <a:srgbClr val="D9D9D9"/>
                </a:solidFill>
                <a:latin typeface="Alike"/>
                <a:ea typeface="Alike"/>
                <a:cs typeface="Alike"/>
                <a:sym typeface="Alike"/>
              </a:rPr>
              <a:t>Content Management System (CMS) Knowledge: A CMS can make it easier to manage and update your website content.</a:t>
            </a:r>
          </a:p>
          <a:p>
            <a:pPr algn="ctr" marL="690881" indent="-345440" lvl="1">
              <a:lnSpc>
                <a:spcPts val="4480"/>
              </a:lnSpc>
              <a:buFont typeface="Arial"/>
              <a:buChar char="•"/>
            </a:pPr>
            <a:r>
              <a:rPr lang="en-US" sz="3200">
                <a:solidFill>
                  <a:srgbClr val="D9D9D9"/>
                </a:solidFill>
                <a:latin typeface="Alike"/>
                <a:ea typeface="Alike"/>
                <a:cs typeface="Alike"/>
                <a:sym typeface="Alike"/>
              </a:rPr>
              <a:t>Project Management Skills: A well-organized project management team can ensure timely delivery and effective communication.</a:t>
            </a:r>
          </a:p>
          <a:p>
            <a:pPr algn="ctr" marL="690881" indent="-345440" lvl="1">
              <a:lnSpc>
                <a:spcPts val="4480"/>
              </a:lnSpc>
              <a:buFont typeface="Arial"/>
              <a:buChar char="•"/>
            </a:pPr>
            <a:r>
              <a:rPr lang="en-US" sz="3200">
                <a:solidFill>
                  <a:srgbClr val="D9D9D9"/>
                </a:solidFill>
                <a:latin typeface="Alike"/>
                <a:ea typeface="Alike"/>
                <a:cs typeface="Alike"/>
                <a:sym typeface="Alike"/>
              </a:rPr>
              <a:t>Client Communication: Strong communication is essential to ensure that your vision is realized.</a:t>
            </a:r>
          </a:p>
          <a:p>
            <a:pPr algn="ctr">
              <a:lnSpc>
                <a:spcPts val="4480"/>
              </a:lnSpc>
            </a:pPr>
            <a:r>
              <a:rPr lang="en-US" sz="3200">
                <a:solidFill>
                  <a:srgbClr val="D9D9D9"/>
                </a:solidFill>
                <a:latin typeface="Alike"/>
                <a:ea typeface="Alike"/>
                <a:cs typeface="Alike"/>
                <a:sym typeface="Alike"/>
              </a:rPr>
              <a:t>Top Website Design and Development Companies</a:t>
            </a:r>
          </a:p>
          <a:p>
            <a:pPr algn="ctr">
              <a:lnSpc>
                <a:spcPts val="4480"/>
              </a:lnSpc>
            </a:pPr>
            <a:r>
              <a:rPr lang="en-US" sz="3200">
                <a:solidFill>
                  <a:srgbClr val="D9D9D9"/>
                </a:solidFill>
                <a:latin typeface="Alike"/>
                <a:ea typeface="Alike"/>
                <a:cs typeface="Alike"/>
                <a:sym typeface="Alike"/>
              </a:rPr>
              <a:t>Here are some of the top-tier website design and development companies that are reshaping the online landscape:</a:t>
            </a:r>
          </a:p>
          <a:p>
            <a:pPr algn="ctr">
              <a:lnSpc>
                <a:spcPts val="4480"/>
              </a:lnSpc>
              <a:spcBef>
                <a:spcPct val="0"/>
              </a:spcBef>
            </a:pPr>
            <a:r>
              <a:rPr lang="en-US" sz="3200">
                <a:solidFill>
                  <a:srgbClr val="D9D9D9"/>
                </a:solidFill>
                <a:latin typeface="Alike"/>
                <a:ea typeface="Alike"/>
                <a:cs typeface="Alike"/>
                <a:sym typeface="Alike"/>
              </a:rPr>
              <a:t>[Company 1]</a:t>
            </a: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1820904"/>
            <a:ext cx="18288000" cy="7843520"/>
          </a:xfrm>
          <a:prstGeom prst="rect">
            <a:avLst/>
          </a:prstGeom>
        </p:spPr>
        <p:txBody>
          <a:bodyPr anchor="t" rtlCol="false" tIns="0" lIns="0" bIns="0" rIns="0">
            <a:spAutoFit/>
          </a:bodyPr>
          <a:lstStyle/>
          <a:p>
            <a:pPr algn="ctr">
              <a:lnSpc>
                <a:spcPts val="4480"/>
              </a:lnSpc>
            </a:pPr>
          </a:p>
          <a:p>
            <a:pPr algn="ctr" marL="690881" indent="-345440" lvl="1">
              <a:lnSpc>
                <a:spcPts val="4480"/>
              </a:lnSpc>
              <a:spcBef>
                <a:spcPct val="0"/>
              </a:spcBef>
              <a:buFont typeface="Arial"/>
              <a:buChar char="•"/>
            </a:pPr>
            <a:r>
              <a:rPr lang="en-US" sz="3200">
                <a:solidFill>
                  <a:srgbClr val="D9D9D9"/>
                </a:solidFill>
                <a:latin typeface="Alike"/>
                <a:ea typeface="Alike"/>
                <a:cs typeface="Alike"/>
                <a:sym typeface="Alike"/>
              </a:rPr>
              <a:t>Strengths: [Highlight key strengths, such as inn</a:t>
            </a:r>
            <a:r>
              <a:rPr lang="en-US" sz="3200">
                <a:solidFill>
                  <a:srgbClr val="D9D9D9"/>
                </a:solidFill>
                <a:latin typeface="Alike"/>
                <a:ea typeface="Alike"/>
                <a:cs typeface="Alike"/>
                <a:sym typeface="Alike"/>
              </a:rPr>
              <a:t>ovative design, cutting-edge technology, or exceptional client service.]</a:t>
            </a:r>
          </a:p>
          <a:p>
            <a:pPr algn="ctr" marL="690881" indent="-345440" lvl="1">
              <a:lnSpc>
                <a:spcPts val="4480"/>
              </a:lnSpc>
              <a:spcBef>
                <a:spcPct val="0"/>
              </a:spcBef>
              <a:buFont typeface="Arial"/>
              <a:buChar char="•"/>
            </a:pPr>
            <a:r>
              <a:rPr lang="en-US" sz="3200">
                <a:solidFill>
                  <a:srgbClr val="D9D9D9"/>
                </a:solidFill>
                <a:latin typeface="Alike"/>
                <a:ea typeface="Alike"/>
                <a:cs typeface="Alike"/>
                <a:sym typeface="Alike"/>
              </a:rPr>
              <a:t>Notable Projects: [List some of their most impressive projects.]</a:t>
            </a:r>
          </a:p>
          <a:p>
            <a:pPr algn="ctr">
              <a:lnSpc>
                <a:spcPts val="4480"/>
              </a:lnSpc>
              <a:spcBef>
                <a:spcPct val="0"/>
              </a:spcBef>
            </a:pPr>
            <a:r>
              <a:rPr lang="en-US" sz="3200">
                <a:solidFill>
                  <a:srgbClr val="D9D9D9"/>
                </a:solidFill>
                <a:latin typeface="Alike"/>
                <a:ea typeface="Alike"/>
                <a:cs typeface="Alike"/>
                <a:sym typeface="Alike"/>
              </a:rPr>
              <a:t>[Company 2]</a:t>
            </a:r>
          </a:p>
          <a:p>
            <a:pPr algn="ctr" marL="690881" indent="-345440" lvl="1">
              <a:lnSpc>
                <a:spcPts val="4480"/>
              </a:lnSpc>
              <a:spcBef>
                <a:spcPct val="0"/>
              </a:spcBef>
              <a:buFont typeface="Arial"/>
              <a:buChar char="•"/>
            </a:pPr>
            <a:r>
              <a:rPr lang="en-US" sz="3200">
                <a:solidFill>
                  <a:srgbClr val="D9D9D9"/>
                </a:solidFill>
                <a:latin typeface="Alike"/>
                <a:ea typeface="Alike"/>
                <a:cs typeface="Alike"/>
                <a:sym typeface="Alike"/>
              </a:rPr>
              <a:t>Strengths: [Highlight key strengths, such as industry expertise, SEO prowess, or e-commerce specialization.]</a:t>
            </a:r>
          </a:p>
          <a:p>
            <a:pPr algn="ctr" marL="690881" indent="-345440" lvl="1">
              <a:lnSpc>
                <a:spcPts val="4480"/>
              </a:lnSpc>
              <a:spcBef>
                <a:spcPct val="0"/>
              </a:spcBef>
              <a:buFont typeface="Arial"/>
              <a:buChar char="•"/>
            </a:pPr>
            <a:r>
              <a:rPr lang="en-US" sz="3200">
                <a:solidFill>
                  <a:srgbClr val="D9D9D9"/>
                </a:solidFill>
                <a:latin typeface="Alike"/>
                <a:ea typeface="Alike"/>
                <a:cs typeface="Alike"/>
                <a:sym typeface="Alike"/>
              </a:rPr>
              <a:t>Notable Projects: [List some of their most impressive projects.]</a:t>
            </a:r>
          </a:p>
          <a:p>
            <a:pPr algn="ctr">
              <a:lnSpc>
                <a:spcPts val="4480"/>
              </a:lnSpc>
              <a:spcBef>
                <a:spcPct val="0"/>
              </a:spcBef>
            </a:pPr>
            <a:r>
              <a:rPr lang="en-US" sz="3200">
                <a:solidFill>
                  <a:srgbClr val="D9D9D9"/>
                </a:solidFill>
                <a:latin typeface="Alike"/>
                <a:ea typeface="Alike"/>
                <a:cs typeface="Alike"/>
                <a:sym typeface="Alike"/>
              </a:rPr>
              <a:t>[Company 3]</a:t>
            </a:r>
          </a:p>
          <a:p>
            <a:pPr algn="ctr" marL="690881" indent="-345440" lvl="1">
              <a:lnSpc>
                <a:spcPts val="4480"/>
              </a:lnSpc>
              <a:spcBef>
                <a:spcPct val="0"/>
              </a:spcBef>
              <a:buFont typeface="Arial"/>
              <a:buChar char="•"/>
            </a:pPr>
            <a:r>
              <a:rPr lang="en-US" sz="3200">
                <a:solidFill>
                  <a:srgbClr val="D9D9D9"/>
                </a:solidFill>
                <a:latin typeface="Alike"/>
                <a:ea typeface="Alike"/>
                <a:cs typeface="Alike"/>
                <a:sym typeface="Alike"/>
              </a:rPr>
              <a:t>Strengths: [Highlight key strengths, such as user-centric design, responsive development, or digital marketing expertise.]</a:t>
            </a:r>
          </a:p>
          <a:p>
            <a:pPr algn="ctr" marL="690881" indent="-345440" lvl="1">
              <a:lnSpc>
                <a:spcPts val="4480"/>
              </a:lnSpc>
              <a:spcBef>
                <a:spcPct val="0"/>
              </a:spcBef>
              <a:buFont typeface="Arial"/>
              <a:buChar char="•"/>
            </a:pPr>
            <a:r>
              <a:rPr lang="en-US" sz="3200">
                <a:solidFill>
                  <a:srgbClr val="D9D9D9"/>
                </a:solidFill>
                <a:latin typeface="Alike"/>
                <a:ea typeface="Alike"/>
                <a:cs typeface="Alike"/>
                <a:sym typeface="Alike"/>
              </a:rPr>
              <a:t>Notable Projects: [List some of their most impressive projects.]</a:t>
            </a:r>
          </a:p>
          <a:p>
            <a:pPr algn="ctr">
              <a:lnSpc>
                <a:spcPts val="4480"/>
              </a:lnSpc>
              <a:spcBef>
                <a:spcPct val="0"/>
              </a:spcBef>
            </a:pPr>
            <a:r>
              <a:rPr lang="en-US" sz="3200">
                <a:solidFill>
                  <a:srgbClr val="D9D9D9"/>
                </a:solidFill>
                <a:latin typeface="Alike"/>
                <a:ea typeface="Alike"/>
                <a:cs typeface="Alike"/>
                <a:sym typeface="Alike"/>
              </a:rPr>
              <a:t>[Company 4]</a:t>
            </a:r>
          </a:p>
          <a:p>
            <a:pPr algn="ctr" marL="690881" indent="-345440" lvl="1">
              <a:lnSpc>
                <a:spcPts val="4480"/>
              </a:lnSpc>
              <a:spcBef>
                <a:spcPct val="0"/>
              </a:spcBef>
              <a:buFont typeface="Arial"/>
              <a:buChar char="•"/>
            </a:pPr>
            <a:r>
              <a:rPr lang="en-US" sz="3200">
                <a:solidFill>
                  <a:srgbClr val="D9D9D9"/>
                </a:solidFill>
                <a:latin typeface="Alike"/>
                <a:ea typeface="Alike"/>
                <a:cs typeface="Alike"/>
                <a:sym typeface="Alike"/>
              </a:rPr>
              <a:t>Strengths: [Highlight key strengths, such as cloud solutions, data-driven design, or global reach.]</a:t>
            </a: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69234"/>
            <a:ext cx="18288000" cy="6157595"/>
          </a:xfrm>
          <a:prstGeom prst="rect">
            <a:avLst/>
          </a:prstGeom>
        </p:spPr>
        <p:txBody>
          <a:bodyPr anchor="t" rtlCol="false" tIns="0" lIns="0" bIns="0" rIns="0">
            <a:spAutoFit/>
          </a:bodyPr>
          <a:lstStyle/>
          <a:p>
            <a:pPr algn="ctr" marL="690881" indent="-345440" lvl="1">
              <a:lnSpc>
                <a:spcPts val="4480"/>
              </a:lnSpc>
              <a:buFont typeface="Arial"/>
              <a:buChar char="•"/>
            </a:pPr>
          </a:p>
          <a:p>
            <a:pPr algn="ctr" marL="690881" indent="-345440" lvl="1">
              <a:lnSpc>
                <a:spcPts val="4480"/>
              </a:lnSpc>
              <a:buFont typeface="Arial"/>
              <a:buChar char="•"/>
            </a:pPr>
            <a:r>
              <a:rPr lang="en-US" sz="3200">
                <a:solidFill>
                  <a:srgbClr val="D9D9D9"/>
                </a:solidFill>
                <a:latin typeface="Alike"/>
                <a:ea typeface="Alike"/>
                <a:cs typeface="Alike"/>
                <a:sym typeface="Alike"/>
              </a:rPr>
              <a:t>Notable Projects: [List some of their most impressive projects.]</a:t>
            </a:r>
          </a:p>
          <a:p>
            <a:pPr algn="ctr">
              <a:lnSpc>
                <a:spcPts val="4480"/>
              </a:lnSpc>
            </a:pPr>
            <a:r>
              <a:rPr lang="en-US" sz="3200">
                <a:solidFill>
                  <a:srgbClr val="D9D9D9"/>
                </a:solidFill>
                <a:latin typeface="Alike"/>
                <a:ea typeface="Alike"/>
                <a:cs typeface="Alike"/>
                <a:sym typeface="Alike"/>
              </a:rPr>
              <a:t>[Company 5]</a:t>
            </a:r>
          </a:p>
          <a:p>
            <a:pPr algn="ctr" marL="690881" indent="-345440" lvl="1">
              <a:lnSpc>
                <a:spcPts val="4480"/>
              </a:lnSpc>
              <a:buFont typeface="Arial"/>
              <a:buChar char="•"/>
            </a:pPr>
            <a:r>
              <a:rPr lang="en-US" sz="3200">
                <a:solidFill>
                  <a:srgbClr val="D9D9D9"/>
                </a:solidFill>
                <a:latin typeface="Alike"/>
                <a:ea typeface="Alike"/>
                <a:cs typeface="Alike"/>
                <a:sym typeface="Alike"/>
              </a:rPr>
              <a:t>Strengths: [Highlight key strengths, such as agile development methodologies, AI-powered tools, or social media integration.]</a:t>
            </a:r>
          </a:p>
          <a:p>
            <a:pPr algn="ctr" marL="690881" indent="-345440" lvl="1">
              <a:lnSpc>
                <a:spcPts val="4480"/>
              </a:lnSpc>
              <a:buFont typeface="Arial"/>
              <a:buChar char="•"/>
            </a:pPr>
            <a:r>
              <a:rPr lang="en-US" sz="3200">
                <a:solidFill>
                  <a:srgbClr val="D9D9D9"/>
                </a:solidFill>
                <a:latin typeface="Alike"/>
                <a:ea typeface="Alike"/>
                <a:cs typeface="Alike"/>
                <a:sym typeface="Alike"/>
              </a:rPr>
              <a:t>Notable Projects: [List some of their most impressive projects.]</a:t>
            </a:r>
          </a:p>
          <a:p>
            <a:pPr algn="ctr">
              <a:lnSpc>
                <a:spcPts val="4480"/>
              </a:lnSpc>
            </a:pPr>
            <a:r>
              <a:rPr lang="en-US" sz="3200">
                <a:solidFill>
                  <a:srgbClr val="D9D9D9"/>
                </a:solidFill>
                <a:latin typeface="Alike"/>
                <a:ea typeface="Alike"/>
                <a:cs typeface="Alike"/>
                <a:sym typeface="Alike"/>
              </a:rPr>
              <a:t>By partnering with a top-tier website design and development company, you can unlock the full potential of your online presence and achieve your business goals.</a:t>
            </a:r>
          </a:p>
          <a:p>
            <a:pPr algn="ctr">
              <a:lnSpc>
                <a:spcPts val="4480"/>
              </a:lnSpc>
              <a:spcBef>
                <a:spcPct val="0"/>
              </a:spcBef>
            </a:pPr>
            <a:r>
              <a:rPr lang="en-US" sz="3200">
                <a:solidFill>
                  <a:srgbClr val="D9D9D9"/>
                </a:solidFill>
                <a:latin typeface="Alike"/>
                <a:ea typeface="Alike"/>
                <a:cs typeface="Alike"/>
                <a:sym typeface="Alike"/>
              </a:rPr>
              <a:t>Remember to conduct thorough research and consider your specific needs when selecting a company. A well-chosen partner can help you create a website that not only looks great but also drives results.</a:t>
            </a: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24005"/>
            <a:ext cx="18288000" cy="38474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71055"/>
            <a:ext cx="7130951" cy="31997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Visit Us - www.quorawebsolution.com</a:t>
            </a:r>
          </a:p>
          <a:p>
            <a:pPr algn="ctr">
              <a:lnSpc>
                <a:spcPts val="5120"/>
              </a:lnSpc>
            </a:pPr>
            <a:r>
              <a:rPr lang="en-US" sz="3200">
                <a:solidFill>
                  <a:srgbClr val="FFFFFF"/>
                </a:solidFill>
                <a:latin typeface="Alike"/>
                <a:ea typeface="Alike"/>
                <a:cs typeface="Alike"/>
                <a:sym typeface="Alike"/>
              </a:rPr>
              <a:t>Call Us - +91 9986 056 909</a:t>
            </a:r>
          </a:p>
          <a:p>
            <a:pPr algn="ctr">
              <a:lnSpc>
                <a:spcPts val="5120"/>
              </a:lnSpc>
            </a:pPr>
            <a:r>
              <a:rPr lang="en-US" sz="3200">
                <a:solidFill>
                  <a:srgbClr val="FFFFFF"/>
                </a:solidFill>
                <a:latin typeface="Alike"/>
                <a:ea typeface="Alike"/>
                <a:cs typeface="Alike"/>
                <a:sym typeface="Alike"/>
              </a:rPr>
              <a:t>Mail Us - info@quorawebsolutions.com</a:t>
            </a:r>
          </a:p>
          <a:p>
            <a:pPr algn="ctr">
              <a:lnSpc>
                <a:spcPts val="5120"/>
              </a:lnSpc>
            </a:pPr>
          </a:p>
        </p:txBody>
      </p:sp>
      <p:sp>
        <p:nvSpPr>
          <p:cNvPr name="TextBox 4" id="4"/>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822" t="0" r="-44822"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Alike"/>
                <a:ea typeface="Alike"/>
                <a:cs typeface="Alike"/>
                <a:sym typeface="Alik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Alike"/>
                <a:ea typeface="Alike"/>
                <a:cs typeface="Alike"/>
                <a:sym typeface="Alik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Alike"/>
                <a:ea typeface="Alike"/>
                <a:cs typeface="Alike"/>
                <a:sym typeface="Alik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Alike"/>
                <a:ea typeface="Alike"/>
                <a:cs typeface="Alike"/>
                <a:sym typeface="Alike"/>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53167"/>
            <a:ext cx="2681783" cy="761985"/>
          </a:xfrm>
          <a:prstGeom prst="rect">
            <a:avLst/>
          </a:prstGeom>
        </p:spPr>
        <p:txBody>
          <a:bodyPr anchor="t" rtlCol="false" tIns="0" lIns="0" bIns="0" rIns="0">
            <a:spAutoFit/>
          </a:bodyPr>
          <a:lstStyle/>
          <a:p>
            <a:pPr algn="ctr">
              <a:lnSpc>
                <a:spcPts val="6000"/>
              </a:lnSpc>
            </a:pPr>
            <a:r>
              <a:rPr lang="en-US" sz="5000">
                <a:solidFill>
                  <a:srgbClr val="FFFFFF"/>
                </a:solidFill>
                <a:latin typeface="Alike"/>
                <a:ea typeface="Alike"/>
                <a:cs typeface="Alike"/>
                <a:sym typeface="Alike"/>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61830" y="232691"/>
            <a:ext cx="14617231" cy="8102690"/>
          </a:xfrm>
          <a:custGeom>
            <a:avLst/>
            <a:gdLst/>
            <a:ahLst/>
            <a:cxnLst/>
            <a:rect r="r" b="b" t="t" l="l"/>
            <a:pathLst>
              <a:path h="8102690" w="14617231">
                <a:moveTo>
                  <a:pt x="0" y="0"/>
                </a:moveTo>
                <a:lnTo>
                  <a:pt x="14617230" y="0"/>
                </a:lnTo>
                <a:lnTo>
                  <a:pt x="14617230" y="8102689"/>
                </a:lnTo>
                <a:lnTo>
                  <a:pt x="0" y="8102689"/>
                </a:lnTo>
                <a:lnTo>
                  <a:pt x="0" y="0"/>
                </a:lnTo>
                <a:close/>
              </a:path>
            </a:pathLst>
          </a:custGeom>
          <a:blipFill>
            <a:blip r:embed="rId2"/>
            <a:stretch>
              <a:fillRect l="0" t="-40837" r="0" b="-17012"/>
            </a:stretch>
          </a:blipFill>
        </p:spPr>
      </p:sp>
      <p:sp>
        <p:nvSpPr>
          <p:cNvPr name="TextBox 3" id="3"/>
          <p:cNvSpPr txBox="true"/>
          <p:nvPr/>
        </p:nvSpPr>
        <p:spPr>
          <a:xfrm rot="0">
            <a:off x="0" y="9055459"/>
            <a:ext cx="18288000" cy="608965"/>
          </a:xfrm>
          <a:prstGeom prst="rect">
            <a:avLst/>
          </a:prstGeom>
        </p:spPr>
        <p:txBody>
          <a:bodyPr anchor="t" rtlCol="false" tIns="0" lIns="0" bIns="0" rIns="0">
            <a:spAutoFit/>
          </a:bodyPr>
          <a:lstStyle/>
          <a:p>
            <a:pPr algn="ctr">
              <a:lnSpc>
                <a:spcPts val="5120"/>
              </a:lnSpc>
              <a:spcBef>
                <a:spcPct val="0"/>
              </a:spcBef>
            </a:pPr>
            <a:r>
              <a:rPr lang="en-US" sz="3200">
                <a:solidFill>
                  <a:srgbClr val="FFFFFF"/>
                </a:solidFill>
                <a:latin typeface="Alike"/>
                <a:ea typeface="Alike"/>
                <a:cs typeface="Alike"/>
                <a:sym typeface="Alike"/>
              </a:rPr>
              <a:t>Cutting-Edge Website Design and Development Services: Stay Ahead of the Curve</a:t>
            </a:r>
          </a:p>
        </p:txBody>
      </p:sp>
      <p:sp>
        <p:nvSpPr>
          <p:cNvPr name="TextBox 4" id="4"/>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03551" y="203771"/>
            <a:ext cx="14639569" cy="7129171"/>
          </a:xfrm>
          <a:custGeom>
            <a:avLst/>
            <a:gdLst/>
            <a:ahLst/>
            <a:cxnLst/>
            <a:rect r="r" b="b" t="t" l="l"/>
            <a:pathLst>
              <a:path h="7129171" w="14639569">
                <a:moveTo>
                  <a:pt x="0" y="0"/>
                </a:moveTo>
                <a:lnTo>
                  <a:pt x="14639569" y="0"/>
                </a:lnTo>
                <a:lnTo>
                  <a:pt x="14639569" y="7129171"/>
                </a:lnTo>
                <a:lnTo>
                  <a:pt x="0" y="7129171"/>
                </a:lnTo>
                <a:lnTo>
                  <a:pt x="0" y="0"/>
                </a:lnTo>
                <a:close/>
              </a:path>
            </a:pathLst>
          </a:custGeom>
          <a:blipFill>
            <a:blip r:embed="rId2"/>
            <a:stretch>
              <a:fillRect l="0" t="-48593" r="0" b="-56754"/>
            </a:stretch>
          </a:blipFill>
        </p:spPr>
      </p:sp>
      <p:sp>
        <p:nvSpPr>
          <p:cNvPr name="TextBox 3" id="3"/>
          <p:cNvSpPr txBox="true"/>
          <p:nvPr/>
        </p:nvSpPr>
        <p:spPr>
          <a:xfrm rot="0">
            <a:off x="0" y="8407759"/>
            <a:ext cx="18288000" cy="1256665"/>
          </a:xfrm>
          <a:prstGeom prst="rect">
            <a:avLst/>
          </a:prstGeom>
        </p:spPr>
        <p:txBody>
          <a:bodyPr anchor="t" rtlCol="false" tIns="0" lIns="0" bIns="0" rIns="0">
            <a:spAutoFit/>
          </a:bodyPr>
          <a:lstStyle/>
          <a:p>
            <a:pPr algn="ctr">
              <a:lnSpc>
                <a:spcPts val="5120"/>
              </a:lnSpc>
            </a:pPr>
          </a:p>
          <a:p>
            <a:pPr algn="ctr">
              <a:lnSpc>
                <a:spcPts val="5120"/>
              </a:lnSpc>
              <a:spcBef>
                <a:spcPct val="0"/>
              </a:spcBef>
            </a:pPr>
            <a:r>
              <a:rPr lang="en-US" sz="3200">
                <a:solidFill>
                  <a:srgbClr val="D9D9D9"/>
                </a:solidFill>
                <a:latin typeface="Alike"/>
                <a:ea typeface="Alike"/>
                <a:cs typeface="Alike"/>
                <a:sym typeface="Alike"/>
              </a:rPr>
              <a:t>A strong online presence is essential for business success.</a:t>
            </a:r>
          </a:p>
        </p:txBody>
      </p:sp>
      <p:sp>
        <p:nvSpPr>
          <p:cNvPr name="TextBox 4" id="4"/>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06247" y="242038"/>
            <a:ext cx="14607730" cy="7131972"/>
          </a:xfrm>
          <a:custGeom>
            <a:avLst/>
            <a:gdLst/>
            <a:ahLst/>
            <a:cxnLst/>
            <a:rect r="r" b="b" t="t" l="l"/>
            <a:pathLst>
              <a:path h="7131972" w="14607730">
                <a:moveTo>
                  <a:pt x="0" y="0"/>
                </a:moveTo>
                <a:lnTo>
                  <a:pt x="14607731" y="0"/>
                </a:lnTo>
                <a:lnTo>
                  <a:pt x="14607731" y="7131973"/>
                </a:lnTo>
                <a:lnTo>
                  <a:pt x="0" y="7131973"/>
                </a:lnTo>
                <a:lnTo>
                  <a:pt x="0" y="0"/>
                </a:lnTo>
                <a:close/>
              </a:path>
            </a:pathLst>
          </a:custGeom>
          <a:blipFill>
            <a:blip r:embed="rId2"/>
            <a:stretch>
              <a:fillRect l="-6553" t="-15832" r="-6553" b="0"/>
            </a:stretch>
          </a:blipFill>
        </p:spPr>
      </p:sp>
      <p:sp>
        <p:nvSpPr>
          <p:cNvPr name="TextBox 3" id="3"/>
          <p:cNvSpPr txBox="true"/>
          <p:nvPr/>
        </p:nvSpPr>
        <p:spPr>
          <a:xfrm rot="0">
            <a:off x="0" y="8407759"/>
            <a:ext cx="18288000" cy="1256665"/>
          </a:xfrm>
          <a:prstGeom prst="rect">
            <a:avLst/>
          </a:prstGeom>
        </p:spPr>
        <p:txBody>
          <a:bodyPr anchor="t" rtlCol="false" tIns="0" lIns="0" bIns="0" rIns="0">
            <a:spAutoFit/>
          </a:bodyPr>
          <a:lstStyle/>
          <a:p>
            <a:pPr algn="ctr">
              <a:lnSpc>
                <a:spcPts val="5120"/>
              </a:lnSpc>
              <a:spcBef>
                <a:spcPct val="0"/>
              </a:spcBef>
            </a:pPr>
            <a:r>
              <a:rPr lang="en-US" sz="3200">
                <a:solidFill>
                  <a:srgbClr val="D9D9D9"/>
                </a:solidFill>
                <a:latin typeface="Alike"/>
                <a:ea typeface="Alike"/>
                <a:cs typeface="Alike"/>
                <a:sym typeface="Alike"/>
              </a:rPr>
              <a:t> A well-designed and developed website can significantly impact your brand's image, customer engagement, and overall business success. </a:t>
            </a:r>
          </a:p>
        </p:txBody>
      </p:sp>
      <p:sp>
        <p:nvSpPr>
          <p:cNvPr name="TextBox 4" id="4"/>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53312" y="309638"/>
            <a:ext cx="14407821" cy="7261223"/>
          </a:xfrm>
          <a:custGeom>
            <a:avLst/>
            <a:gdLst/>
            <a:ahLst/>
            <a:cxnLst/>
            <a:rect r="r" b="b" t="t" l="l"/>
            <a:pathLst>
              <a:path h="7261223" w="14407821">
                <a:moveTo>
                  <a:pt x="0" y="0"/>
                </a:moveTo>
                <a:lnTo>
                  <a:pt x="14407821" y="0"/>
                </a:lnTo>
                <a:lnTo>
                  <a:pt x="14407821" y="7261223"/>
                </a:lnTo>
                <a:lnTo>
                  <a:pt x="0" y="7261223"/>
                </a:lnTo>
                <a:lnTo>
                  <a:pt x="0" y="0"/>
                </a:lnTo>
                <a:close/>
              </a:path>
            </a:pathLst>
          </a:custGeom>
          <a:blipFill>
            <a:blip r:embed="rId2"/>
            <a:stretch>
              <a:fillRect l="0" t="-46032" r="0" b="-52223"/>
            </a:stretch>
          </a:blipFill>
        </p:spPr>
      </p:sp>
      <p:sp>
        <p:nvSpPr>
          <p:cNvPr name="TextBox 3" id="3"/>
          <p:cNvSpPr txBox="true"/>
          <p:nvPr/>
        </p:nvSpPr>
        <p:spPr>
          <a:xfrm rot="0">
            <a:off x="13223" y="8407759"/>
            <a:ext cx="18288000" cy="1256665"/>
          </a:xfrm>
          <a:prstGeom prst="rect">
            <a:avLst/>
          </a:prstGeom>
        </p:spPr>
        <p:txBody>
          <a:bodyPr anchor="t" rtlCol="false" tIns="0" lIns="0" bIns="0" rIns="0">
            <a:spAutoFit/>
          </a:bodyPr>
          <a:lstStyle/>
          <a:p>
            <a:pPr algn="ctr">
              <a:lnSpc>
                <a:spcPts val="5120"/>
              </a:lnSpc>
              <a:spcBef>
                <a:spcPct val="0"/>
              </a:spcBef>
            </a:pPr>
            <a:r>
              <a:rPr lang="en-US" sz="3200">
                <a:solidFill>
                  <a:srgbClr val="D9D9D9"/>
                </a:solidFill>
                <a:latin typeface="Alike"/>
                <a:ea typeface="Alike"/>
                <a:cs typeface="Alike"/>
                <a:sym typeface="Alike"/>
              </a:rPr>
              <a:t>To stay competitive, it's crucial to partner with a cutting-edge website design and development company.</a:t>
            </a:r>
          </a:p>
        </p:txBody>
      </p:sp>
      <p:sp>
        <p:nvSpPr>
          <p:cNvPr name="TextBox 4" id="4"/>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99068"/>
            <a:ext cx="18288000" cy="6438265"/>
          </a:xfrm>
          <a:prstGeom prst="rect">
            <a:avLst/>
          </a:prstGeom>
        </p:spPr>
        <p:txBody>
          <a:bodyPr anchor="t" rtlCol="false" tIns="0" lIns="0" bIns="0" rIns="0">
            <a:spAutoFit/>
          </a:bodyPr>
          <a:lstStyle/>
          <a:p>
            <a:pPr algn="ctr">
              <a:lnSpc>
                <a:spcPts val="5120"/>
              </a:lnSpc>
            </a:pPr>
          </a:p>
          <a:p>
            <a:pPr algn="ctr">
              <a:lnSpc>
                <a:spcPts val="5120"/>
              </a:lnSpc>
            </a:pPr>
            <a:r>
              <a:rPr lang="en-US" sz="3200">
                <a:solidFill>
                  <a:srgbClr val="D9D9D9"/>
                </a:solidFill>
                <a:latin typeface="Alike"/>
                <a:ea typeface="Alike"/>
                <a:cs typeface="Alike"/>
                <a:sym typeface="Alike"/>
              </a:rPr>
              <a:t>What to Look for in a Website Design and Development Company</a:t>
            </a:r>
          </a:p>
          <a:p>
            <a:pPr algn="ctr">
              <a:lnSpc>
                <a:spcPts val="5120"/>
              </a:lnSpc>
            </a:pPr>
            <a:r>
              <a:rPr lang="en-US" sz="3200">
                <a:solidFill>
                  <a:srgbClr val="D9D9D9"/>
                </a:solidFill>
                <a:latin typeface="Alike"/>
                <a:ea typeface="Alike"/>
                <a:cs typeface="Alike"/>
                <a:sym typeface="Alike"/>
              </a:rPr>
              <a:t>When selecting a company to handle your website project, consider the following key factors:</a:t>
            </a:r>
          </a:p>
          <a:p>
            <a:pPr algn="ctr" marL="690881" indent="-345440" lvl="1">
              <a:lnSpc>
                <a:spcPts val="5120"/>
              </a:lnSpc>
              <a:buFont typeface="Arial"/>
              <a:buChar char="•"/>
            </a:pPr>
            <a:r>
              <a:rPr lang="en-US" sz="3200">
                <a:solidFill>
                  <a:srgbClr val="D9D9D9"/>
                </a:solidFill>
                <a:latin typeface="Alike"/>
                <a:ea typeface="Alike"/>
                <a:cs typeface="Alike"/>
                <a:sym typeface="Alike"/>
              </a:rPr>
              <a:t>Expertise and Experience: Look for a company with a proven track record of delivering high-quality websites across diverse industries.</a:t>
            </a:r>
          </a:p>
          <a:p>
            <a:pPr algn="ctr" marL="690881" indent="-345440" lvl="1">
              <a:lnSpc>
                <a:spcPts val="5120"/>
              </a:lnSpc>
              <a:buFont typeface="Arial"/>
              <a:buChar char="•"/>
            </a:pPr>
            <a:r>
              <a:rPr lang="en-US" sz="3200">
                <a:solidFill>
                  <a:srgbClr val="D9D9D9"/>
                </a:solidFill>
                <a:latin typeface="Alike"/>
                <a:ea typeface="Alike"/>
                <a:cs typeface="Alike"/>
                <a:sym typeface="Alike"/>
              </a:rPr>
              <a:t>Creative Design Skills: A strong design team can create visually appealing and user-friendly websites that align with your brand's identity.</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Technical Proficiency: Ensure the company has the latest technical skills to implement the latest web technologies and frameworks.</a:t>
            </a:r>
          </a:p>
          <a:p>
            <a:pPr algn="ctr">
              <a:lnSpc>
                <a:spcPts val="5120"/>
              </a:lnSpc>
              <a:spcBef>
                <a:spcPct val="0"/>
              </a:spcBef>
            </a:pP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1930759"/>
            <a:ext cx="18288000" cy="7733665"/>
          </a:xfrm>
          <a:prstGeom prst="rect">
            <a:avLst/>
          </a:prstGeom>
        </p:spPr>
        <p:txBody>
          <a:bodyPr anchor="t" rtlCol="false" tIns="0" lIns="0" bIns="0" rIns="0">
            <a:spAutoFit/>
          </a:bodyPr>
          <a:lstStyle/>
          <a:p>
            <a:pPr algn="ctr" marL="690881" indent="-345440" lvl="1">
              <a:lnSpc>
                <a:spcPts val="5120"/>
              </a:lnSpc>
              <a:buFont typeface="Arial"/>
              <a:buChar char="•"/>
            </a:pPr>
          </a:p>
          <a:p>
            <a:pPr algn="ctr" marL="690881" indent="-345440" lvl="1">
              <a:lnSpc>
                <a:spcPts val="5120"/>
              </a:lnSpc>
              <a:buFont typeface="Arial"/>
              <a:buChar char="•"/>
            </a:pPr>
            <a:r>
              <a:rPr lang="en-US" sz="3200">
                <a:solidFill>
                  <a:srgbClr val="D9D9D9"/>
                </a:solidFill>
                <a:latin typeface="Alike"/>
                <a:ea typeface="Alike"/>
                <a:cs typeface="Alike"/>
                <a:sym typeface="Alike"/>
              </a:rPr>
              <a:t>SEO Expertise: A website optimized for search engines can drive organic traffic and improve your online visibility.</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Responsive Design: </a:t>
            </a:r>
            <a:r>
              <a:rPr lang="en-US" sz="3200">
                <a:solidFill>
                  <a:srgbClr val="D9D9D9"/>
                </a:solidFill>
                <a:latin typeface="Alike"/>
                <a:ea typeface="Alike"/>
                <a:cs typeface="Alike"/>
                <a:sym typeface="Alike"/>
              </a:rPr>
              <a:t>Your website should be accessible and look great on all devices, from desktops to smartphones.</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E-commerce Capabilities: If you plan to sell products or services online, the company should have expertise in developing secure and efficient e-commerce platforms.</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Content Management System (CMS) Knowledge: A CMS can make it easier to manage and update your website content.</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Project Management Skills: A well-organized project management team can ensure timely delivery and effective communication.</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Client Communication: Strong communication is essential to ensure that your vision is realized.</a:t>
            </a: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1905635"/>
            <a:ext cx="18288000" cy="8381365"/>
          </a:xfrm>
          <a:prstGeom prst="rect">
            <a:avLst/>
          </a:prstGeom>
        </p:spPr>
        <p:txBody>
          <a:bodyPr anchor="t" rtlCol="false" tIns="0" lIns="0" bIns="0" rIns="0">
            <a:spAutoFit/>
          </a:bodyPr>
          <a:lstStyle/>
          <a:p>
            <a:pPr algn="ctr" marL="690881" indent="-345440" lvl="1">
              <a:lnSpc>
                <a:spcPts val="5120"/>
              </a:lnSpc>
              <a:buFont typeface="Arial"/>
              <a:buChar char="•"/>
            </a:pPr>
          </a:p>
          <a:p>
            <a:pPr algn="ctr">
              <a:lnSpc>
                <a:spcPts val="5120"/>
              </a:lnSpc>
            </a:pPr>
            <a:r>
              <a:rPr lang="en-US" sz="3200">
                <a:solidFill>
                  <a:srgbClr val="D9D9D9"/>
                </a:solidFill>
                <a:latin typeface="Alike"/>
                <a:ea typeface="Alike"/>
                <a:cs typeface="Alike"/>
                <a:sym typeface="Alike"/>
              </a:rPr>
              <a:t>Key Services Offered by Top-Tier Companies</a:t>
            </a:r>
          </a:p>
          <a:p>
            <a:pPr algn="ctr" marL="690881" indent="-345440" lvl="1">
              <a:lnSpc>
                <a:spcPts val="5120"/>
              </a:lnSpc>
              <a:buFont typeface="Arial"/>
              <a:buChar char="•"/>
            </a:pPr>
            <a:r>
              <a:rPr lang="en-US" sz="3200">
                <a:solidFill>
                  <a:srgbClr val="D9D9D9"/>
                </a:solidFill>
                <a:latin typeface="Alike"/>
                <a:ea typeface="Alike"/>
                <a:cs typeface="Alike"/>
                <a:sym typeface="Alike"/>
              </a:rPr>
              <a:t>Website Design: Creating visually stunning and user-friendly website designs that capture your brand's essence.</a:t>
            </a:r>
          </a:p>
          <a:p>
            <a:pPr algn="ctr" marL="690881" indent="-345440" lvl="1">
              <a:lnSpc>
                <a:spcPts val="5120"/>
              </a:lnSpc>
              <a:buFont typeface="Arial"/>
              <a:buChar char="•"/>
            </a:pPr>
            <a:r>
              <a:rPr lang="en-US" sz="3200">
                <a:solidFill>
                  <a:srgbClr val="D9D9D9"/>
                </a:solidFill>
                <a:latin typeface="Alike"/>
                <a:ea typeface="Alike"/>
                <a:cs typeface="Alike"/>
                <a:sym typeface="Alike"/>
              </a:rPr>
              <a:t>Website Development: Building robust and scalable websites using the latest technologies and frameworks.</a:t>
            </a:r>
          </a:p>
          <a:p>
            <a:pPr algn="ctr" marL="690881" indent="-345440" lvl="1">
              <a:lnSpc>
                <a:spcPts val="5120"/>
              </a:lnSpc>
              <a:buFont typeface="Arial"/>
              <a:buChar char="•"/>
            </a:pPr>
            <a:r>
              <a:rPr lang="en-US" sz="3200">
                <a:solidFill>
                  <a:srgbClr val="D9D9D9"/>
                </a:solidFill>
                <a:latin typeface="Alike"/>
                <a:ea typeface="Alike"/>
                <a:cs typeface="Alike"/>
                <a:sym typeface="Alike"/>
              </a:rPr>
              <a:t>E-commerce Development: Developing online stores with secure payment gateways, inventory management, and seamless checkout processes.</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Web Application Development: Creating custom web applications tailored to y</a:t>
            </a:r>
            <a:r>
              <a:rPr lang="en-US" sz="3200">
                <a:solidFill>
                  <a:srgbClr val="D9D9D9"/>
                </a:solidFill>
                <a:latin typeface="Alike"/>
                <a:ea typeface="Alike"/>
                <a:cs typeface="Alike"/>
                <a:sym typeface="Alike"/>
              </a:rPr>
              <a:t>our specific business needs.</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SEO and Digital Marketing: Implementing effective SEO strategies to improve your website's search engine rankings and driving organic traffic.</a:t>
            </a:r>
          </a:p>
          <a:p>
            <a:pPr algn="ctr">
              <a:lnSpc>
                <a:spcPts val="5120"/>
              </a:lnSpc>
              <a:spcBef>
                <a:spcPct val="0"/>
              </a:spcBef>
            </a:pP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578459"/>
            <a:ext cx="18288000" cy="7085965"/>
          </a:xfrm>
          <a:prstGeom prst="rect">
            <a:avLst/>
          </a:prstGeom>
        </p:spPr>
        <p:txBody>
          <a:bodyPr anchor="t" rtlCol="false" tIns="0" lIns="0" bIns="0" rIns="0">
            <a:spAutoFit/>
          </a:bodyPr>
          <a:lstStyle/>
          <a:p>
            <a:pPr algn="ctr" marL="690881" indent="-345440" lvl="1">
              <a:lnSpc>
                <a:spcPts val="5120"/>
              </a:lnSpc>
              <a:buFont typeface="Arial"/>
              <a:buChar char="•"/>
            </a:pP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Website Maintenance and Supp</a:t>
            </a:r>
            <a:r>
              <a:rPr lang="en-US" sz="3200">
                <a:solidFill>
                  <a:srgbClr val="D9D9D9"/>
                </a:solidFill>
                <a:latin typeface="Alike"/>
                <a:ea typeface="Alike"/>
                <a:cs typeface="Alike"/>
                <a:sym typeface="Alike"/>
              </a:rPr>
              <a:t>ort: Providing ongoing maintenance and support to keep your website running smoothly and securely.</a:t>
            </a:r>
          </a:p>
          <a:p>
            <a:pPr algn="ctr">
              <a:lnSpc>
                <a:spcPts val="5120"/>
              </a:lnSpc>
              <a:spcBef>
                <a:spcPct val="0"/>
              </a:spcBef>
            </a:pPr>
            <a:r>
              <a:rPr lang="en-US" sz="3200">
                <a:solidFill>
                  <a:srgbClr val="D9D9D9"/>
                </a:solidFill>
                <a:latin typeface="Alike"/>
                <a:ea typeface="Alike"/>
                <a:cs typeface="Alike"/>
                <a:sym typeface="Alike"/>
              </a:rPr>
              <a:t>Why Choose a Cutting-Edge Website Design and Development Company?</a:t>
            </a:r>
          </a:p>
          <a:p>
            <a:pPr algn="ctr">
              <a:lnSpc>
                <a:spcPts val="5120"/>
              </a:lnSpc>
              <a:spcBef>
                <a:spcPct val="0"/>
              </a:spcBef>
            </a:pPr>
            <a:r>
              <a:rPr lang="en-US" sz="3200">
                <a:solidFill>
                  <a:srgbClr val="D9D9D9"/>
                </a:solidFill>
                <a:latin typeface="Alike"/>
                <a:ea typeface="Alike"/>
                <a:cs typeface="Alike"/>
                <a:sym typeface="Alike"/>
              </a:rPr>
              <a:t>Partner with a cutting-edge company to reap numerous benefits.</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Enhanced Brand Image: A well-designed website can elevate your brand's image and credibility.</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Improved User Experience: A user-friendly website can increase engagement, reduce bounce rates, and boost conversions.</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Increased Online Visibility: SEO and digital marketing can help you attract more organic traffic and generate more leads.</a:t>
            </a:r>
          </a:p>
          <a:p>
            <a:pPr algn="ctr" marL="690881" indent="-345440" lvl="1">
              <a:lnSpc>
                <a:spcPts val="5120"/>
              </a:lnSpc>
              <a:spcBef>
                <a:spcPct val="0"/>
              </a:spcBef>
              <a:buFont typeface="Arial"/>
              <a:buChar char="•"/>
            </a:pPr>
            <a:r>
              <a:rPr lang="en-US" sz="3200">
                <a:solidFill>
                  <a:srgbClr val="D9D9D9"/>
                </a:solidFill>
                <a:latin typeface="Alike"/>
                <a:ea typeface="Alike"/>
                <a:cs typeface="Alike"/>
                <a:sym typeface="Alike"/>
              </a:rPr>
              <a:t>Higher Conversion Rates: A well-optimized website can drive more sales and revenue.</a:t>
            </a:r>
          </a:p>
        </p:txBody>
      </p:sp>
      <p:sp>
        <p:nvSpPr>
          <p:cNvPr name="TextBox 3" id="3"/>
          <p:cNvSpPr txBox="true"/>
          <p:nvPr/>
        </p:nvSpPr>
        <p:spPr>
          <a:xfrm rot="0">
            <a:off x="10036584" y="9540599"/>
            <a:ext cx="6684507" cy="608965"/>
          </a:xfrm>
          <a:prstGeom prst="rect">
            <a:avLst/>
          </a:prstGeom>
        </p:spPr>
        <p:txBody>
          <a:bodyPr anchor="t" rtlCol="false" tIns="0" lIns="0" bIns="0" rIns="0">
            <a:spAutoFit/>
          </a:bodyPr>
          <a:lstStyle/>
          <a:p>
            <a:pPr algn="ctr">
              <a:lnSpc>
                <a:spcPts val="5120"/>
              </a:lnSpc>
            </a:pPr>
            <a:r>
              <a:rPr lang="en-US" sz="3200">
                <a:solidFill>
                  <a:srgbClr val="FFFFFF"/>
                </a:solidFill>
                <a:latin typeface="Alike"/>
                <a:ea typeface="Alike"/>
                <a:cs typeface="Alike"/>
                <a:sym typeface="Alik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DAGX2S3aMKo</dc:identifier>
  <dcterms:modified xsi:type="dcterms:W3CDTF">2011-08-01T06:04:30Z</dcterms:modified>
  <cp:revision>1</cp:revision>
  <dc:title>Cutting-Edge Website Design and Development Services: Stay Ahead of the Curve write an article</dc:title>
</cp:coreProperties>
</file>